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0"/>
  </p:notesMasterIdLst>
  <p:handoutMasterIdLst>
    <p:handoutMasterId r:id="rId11"/>
  </p:handoutMasterIdLst>
  <p:sldIdLst>
    <p:sldId id="279" r:id="rId2"/>
    <p:sldId id="262" r:id="rId3"/>
    <p:sldId id="287" r:id="rId4"/>
    <p:sldId id="288" r:id="rId5"/>
    <p:sldId id="275" r:id="rId6"/>
    <p:sldId id="281" r:id="rId7"/>
    <p:sldId id="282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A"/>
    <a:srgbClr val="73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78690" autoAdjust="0"/>
  </p:normalViewPr>
  <p:slideViewPr>
    <p:cSldViewPr snapToGrid="0">
      <p:cViewPr varScale="1">
        <p:scale>
          <a:sx n="49" d="100"/>
          <a:sy n="49" d="100"/>
        </p:scale>
        <p:origin x="1336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8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3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0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22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6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860E88B-CF1C-7141-A36F-62A21049B667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EA596E-4AB3-1241-B8B1-70CD6606235D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E3BAEF1-214A-9449-81C0-1C6EE606DBA4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C3F9F57-549E-5240-B2BB-3DE664F10A06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42C260-3AA8-C94F-8C05-E75171D0C82E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71908A6-D18A-AD43-AE7B-D8B5366EC6B4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9DAD723-38C9-AF44-AF97-24A7F8795D38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D48F67-F2F5-0744-9773-51DE04E0E1A3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7FA5890-1D06-F745-AE96-2C53461131CE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7F774D4-D9B0-2C4B-A927-D0A0FD845C55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B1F629C-6FCD-6445-B1A1-51CBD458395E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497B91C-158A-1B4B-A757-54E303B336E4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BEAEE3-D4A1-534A-BC09-C438048BFABA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7351D5-3EF7-B149-9BEE-F58BA9F28E5F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2096AE8-F998-BB4F-BE98-6D1B626D943B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F8156C7-6107-894C-89F5-89A28F13BD02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E3DD4C7-B707-044D-8986-AA13AC732EF1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052C513-8E9A-8546-A24C-F3163B13CA52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87440D2-D04A-B245-964E-90323314824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9A5787D3-6087-4145-9415-E71EFAD1794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F5636E3-CBB3-D64C-B23A-F1D32558E083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95380B25-3FA6-C943-AE7E-F97596765536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29C200E-10EA-DD40-B096-EDE3C585B1A9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131939C9-FE94-B745-BED2-409B87B1BFF6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8C50B11A-DDFA-594B-9B9B-ACE755633DAF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E029ABA7-06EC-1540-AB78-5C83CC9DD73E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621532A8-FFFF-4A41-9D1A-39BAB5CA9D44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38EF70AF-EB17-E34A-AB1B-8C7C1F348B08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50E88577-5715-8C45-8730-9988C3BB01C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D544D43-B97A-4C4C-B788-774AF9DF6B9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C63195-B123-BE45-AFEC-0A10468EC91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3A7AFE6-7536-9C43-894A-D3E644E120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FFC58C81-33C1-3D4F-8B87-8CFA375A409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D396C81-AB8B-8042-990D-00CEABC8064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B154CCB-02A9-494C-8B94-9966CDD3D4DD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35EF613-0CF8-604E-8D8A-F367317A6CDF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6044FDE-C428-D649-988C-E9FE5261ECFD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CA5C9C-F6A9-8E45-A268-AD89E6FBD432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4D4406E-B04E-0A41-9F6D-E2DAF1416B9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24638AA5-250D-8547-A60E-CAC80CAA7354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CD01AB9-90F7-E443-8FE4-AF65E4FE706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EA440AA-8F2E-2341-B6E8-4F2E66FF67CF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F7982A20-6B61-B44B-B2BE-F2E7A3FCFA5B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6AB03F1-A656-624A-B97D-FFB6108BA33B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F1FE378-C3A2-4C41-A529-7CC35CE1D53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A35CBDCC-3B76-0440-B1C3-83A96276FE9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A4507F6-BD37-3341-82F6-9FF0F3F8A58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2BC8ABE-2CFC-7045-9CF3-EA7F7C2A5FA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545BF3C-E0FC-5C4A-A0EE-5D38EF11E8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8F26C6-2F5E-A44A-ABE0-DA2F74CC068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C60B70E-F1BC-C741-9DA0-72E97C128C0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B8801D2-FB73-2940-A397-475A13DEABC1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0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9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9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8ACCA4-AD15-CD4D-993A-0946DD929211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EC88A9-5B5A-FB42-89B2-33DFA3ABC7AD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4465C7-4165-1544-A2F9-ED56BF72AAE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E5F6DE7-0606-D048-8335-4083C0237CD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0484C7A-2EAC-D142-A172-882A073B8A20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DBF156-7215-B540-86B3-103944F4489F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ED69686-2571-5A47-AD95-4F842D29BBF9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7A95906-5226-544E-842A-9710CE8CCEDE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A04C26-1DBC-CC46-8129-D698D238A69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776B2CF-8F21-B441-A4A9-9A2B18A526AA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CD70C8A-A0A7-4F44-8D25-2511DD497EDB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44321D5-A099-CD47-A125-83CC41A1EA97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788D0D5-0E4A-2E4D-8C56-32C138FF5A46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90FA7A3-8CBB-0C44-8626-2780CE06342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4AA6BEB-E8ED-3345-9F67-08BE830B4AA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D84286C-2092-4246-8560-E21FAA991289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A3510F-9609-5046-AEAA-DE7718FC04C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75A35EF-1756-8B4A-BBA0-1CA5557E1FC4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176E335-558F-7C43-AC85-A766E9D8BEE2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7559C7F5-7152-AA4D-A243-0DE451FA8875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958C7F4-5CF1-754D-809D-B22C90275978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6DD8722B-82EE-5A4C-A16E-F56AA16F385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E9C5159-EAF3-A844-A494-7CD1CCD1A3E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FF5CFFDD-6C0B-ED42-90E1-D70E6D8410B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A210F749-A587-8C40-AEAC-A3407CB1A97A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B28D86A-0624-0043-ADF8-61B67F95DAE1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063F000-7A2C-4541-BE75-8BAA98EE0936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11D78D2A-0050-0442-91D6-D694B0EB52D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2B72229F-C256-B74E-8E3A-D8EFD9BB7B93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A5D9B895-18D1-2745-8D25-4E9F910888C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F732BE63-3068-DD4B-BAD3-82CCBB3F295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953BC7E-67CC-6542-B9BD-6BD2EE712E4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408CB66-A136-B94B-B154-65171CE6CA8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CA532FB-0CE3-B84B-927E-9C8FCCFF628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F00EED8-87E8-F948-9668-562B45BE823A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B8A5109-49E4-5D49-BDAA-BDC391284501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E7A3038-2524-1A40-9470-C2B6B875DA74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71D6511C-C054-8B4F-B8F3-1D91761F455A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8F3194C-7572-574B-A897-8802E5C1E93E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90B6C1D-5407-1E48-B8F3-03BFEAB77F88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71AAA65C-0A35-FC44-AC32-E3C8FE9F9624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CE2110D-A264-2341-92E7-F058945B3123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3C089823-6D60-7A41-8FEF-8209E26C590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A488DA60-E710-3347-818A-E1C928C2D9EC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1236770-089A-8F46-8B3D-C56C34D42F3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4D46BAED-B6F8-9B4C-BDE9-16F044C8C65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184C367-7A89-6841-ABDC-A5F335B12EA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908E00D-E849-9849-9BAF-66AA4D4B235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010F350-9CBE-7E4F-B08E-C9D1EC4243B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D116F1F-2104-0E44-BAEA-327FE7CC342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724DF26-7000-D84D-B04A-7C037DFADFD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91FCFD7-68C1-5743-905C-551A1D32B0FC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453-8663-4C69-AF73-9FD7B1DEC5D0}" type="datetime1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4343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5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A0967D-BCBE-024C-91DD-8E44DD238CFD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98DC91-2C27-6141-825F-E8653970BC70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F1BD649-49E6-9146-B57E-10EE42227DFE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F0861C-58F4-0B4B-B0BC-3B6D15208FDA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F44AF1C-CEA7-A847-8E86-E30847C70EB2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9A95716-1A87-F44A-A2D5-49E9703576D3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518A99-1E00-164B-8A01-8376778D413B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850D851-50CC-8B40-822C-634D8C03E4F4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2F7A5A-36E7-DE42-8425-D3BD0F1DA36D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8FA1E1C-A97D-B443-B032-CB5FC315C95B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2CA577-5C9E-9748-97A7-555869508559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B33DCF3-5668-3846-ADAB-2E51605D3F16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58E5F86-9B8F-BA48-86C4-0CBA469C2C37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544376-EF49-BA42-8227-59B1D45F6651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20BAA56-3F77-8548-9561-A14B337491A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0CB614-A7F2-F74E-8AAD-6052CBF0EB8E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2BE33AD-53BE-214F-85AB-C3A4A1311DE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FA97A4D-7529-B04E-8E58-040619AFD300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8DEBF08-06E0-9642-998C-36E763549D1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8B5B00B-13A9-F049-9AD2-6A55FCD11DA4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434CE63-A049-2348-AAEE-DE0C0DB4CAD6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B8CB0E5-80CD-1247-94C5-A4C036898A2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29D589C-D7C4-AE40-88F8-4C0B0EB2F4F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A66956A-F883-164A-B2F3-D94760A96E8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2D73BB71-2FB7-2743-A6F6-F01CB61F5F7E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AF3B2CA-80CD-2B47-9D04-1C806841FE92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3459710A-0D14-684D-A1B0-8AB35A34ADF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7CC90534-0E46-6441-A692-81957F1326F5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1D4A3AA6-DCC8-E84C-BCE4-92E3610273D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71FC2DC-086E-8344-8373-F496C165233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59C6CC-B0A3-7743-9B76-E3A36F16581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0CA81C6-35BC-464F-8B6C-5114C3D3150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F4977AB-0D52-C144-ABAD-2262DD8A7F0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4239F8A-1D96-1F42-B6AB-BF57B052448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EE929F6-8972-2446-8119-AAC019C973B8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270ED10-FC37-6048-9863-045F15E54111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34268FE-5558-1E41-934D-480921695AB7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BE5E40-C343-054B-A3FF-4D42E8786031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051DE40-0D29-794E-9C67-B74307ABE1A4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A00E0DF-0315-DB45-8983-FB44CE9A118A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F874BFA3-4450-8E45-881B-97A4C1A5170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220C6A04-8605-6942-96E5-15DAF833368C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DE8EE7A1-6714-514C-8FCC-7E9BA8B80154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F011A70D-46CD-9349-922A-8F22A4BB0DE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869A606F-1D52-2D45-ACEB-B16C3E3F88A2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D54678D7-F866-5E42-B6AD-DA79E0B09F74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63265D4-6E16-4F49-B6FF-7BC84DA93C4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87E5BA2-18FD-CD49-A358-5248925B5EF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6DF26CF-45BB-5247-AC13-782BC5DF6D1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012379D-B254-6145-97EB-EF5A341CDBB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6168406-04BA-024F-B5EA-95D5F6F35BC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68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A2A92B-EFB6-324B-B54B-333274417CC8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DC71AAB-915D-9B40-A1CD-E8DB8906FB06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B7B5D32-4362-8A46-B99B-59A1BD470A4F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5ADE7A-CEFE-3A4A-80D9-0AF2354906A7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3289875-32E9-2743-BEAE-C1EA0FAB87EF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374C863-713F-064B-8884-35BE012F440A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A5F405D-F90D-8547-99E9-8C6DD4966FB5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FDD9DE-3CBD-C341-966A-F5C707A7FA6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16E048-8ADE-3945-A37E-9E28185DCDA9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F8FC0A7-DDA1-1749-A191-898497185F3B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CFA0CF-1314-DA40-89A2-3EFC8DCCDCA8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1D56D52-4C7A-4A46-B70D-9A5D2CA7919C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DA06204-5829-F243-84C0-7E38EC219EE0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452F596-0CDA-F34A-9B6C-EBE9C81CA70A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373B16E-10AD-D945-8B25-75D7A3D763F3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67A1919-94CF-6E48-AA77-2FBE221A69D5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DB476AC-19C9-DC42-BBEE-A6C6385EE8BB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08B3CF9-E57A-4D4A-8062-374AF947DA11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BF4512B-8994-8847-8B31-51E84F2B3C93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106A6BA-C23D-A743-BEF6-A952AC225B42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A89BA98-D985-C040-84C2-7D3AF43B740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F7D19B6-C4E6-C84D-9036-AC6A4A80E5B9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977146-4CA0-A143-97F9-2A43D537FC0E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7A601572-3EC5-3F47-A4A1-743C679E375C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1A764944-2007-8F40-B100-1B2B663AD2F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B66DD227-FE59-E74A-9B98-E797D9BFF95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89E5E1DA-01D2-7F46-8AD2-E525E10B49B4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A110D6B3-9DA2-BE49-A50B-AA10279FDB0A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903E6E74-8D6E-9044-A102-C5BA98058CE9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3D79DFF-28A0-8D49-9909-BCD41CEAAB0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54A8931-DC0C-B844-A3D9-4A68E6A4170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8875BCA2-C7D5-B447-A907-D5DA041D5A1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DB99F29-5E66-5146-A81D-73463B42B9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097DAD9-9B75-814F-8A43-E8923BA0E3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50EA740-2F90-C943-B3F2-F4CCFB5FCAF4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4E70CC2-38B6-8E4D-92FA-E3753BA69094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E4E20CC-3DF3-FB40-8F23-E60C90805084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6420BEE-B840-C042-A8A0-189F69A2D7EB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78B9782-6226-3C4B-AB03-7565E68D246C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B3EF999-38E7-9A4F-9EBD-348411459A57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F3552CBC-48BA-9748-ABB6-09D41B76EE5C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72283B2-4633-F34A-9A1A-E549B512174F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26A7DE21-6625-A044-AEF8-99CFDECF6CB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59A116A-377F-F04F-88E3-E9BA22BD49E8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D5753152-34B7-DF47-A728-4EB66DDFD9A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E269A60A-E18A-EA41-9A4A-1CACE4E1D5BD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7E0300C-C9F3-8B4C-984A-6E316A9C4E1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E7FA641-D2C5-3B4D-B985-F267C9780E3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96FBFC-920C-614A-A4A0-87350C4C4A5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52DF1AC-325A-8F43-A2D6-68E5DCE412C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35FDE6A-D934-554F-BF3A-8C752213B4D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D9CFA8F-310B-F940-8D2F-6BD5F49B00CA}"/>
              </a:ext>
            </a:extLst>
          </p:cNvPr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7D53C60-4EE5-3649-9D23-91C9FED4747B}"/>
              </a:ext>
            </a:extLst>
          </p:cNvPr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6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9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51B2453-8663-4C69-AF73-9FD7B1DEC5D0}" type="datetime1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3DAD58-4369-7A4C-98DC-D81A2606B4AF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ABFC77-2C8F-EF4F-85D8-AAA4992076A9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D83E93-CED5-4340-85AA-9527BD227336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9DA618-5F8C-7247-A409-DC73CB425CA6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3828F4-213B-DF40-8423-6B3F24339072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F15C855-FE82-074B-B15B-40CC996BDB56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8E46922-884D-DB48-8205-B370D4636989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504660-89E3-D342-846C-690FEF8C21B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8C008E-28D4-D34C-9566-945185D63A26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CAD7E0E-A95F-394F-8C23-DD7BDF3DB211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A5ADE8E-D52D-4644-8FA3-98F6167A20DF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393F2BB-76BF-8C4D-B9C9-F6AE7DE4AF70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5841BE-BC04-A541-87BA-5D3CB37E4CAA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8616F4-343C-2442-BF48-D7BAB673C23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879A3AF-DFCE-3D4B-9EAF-02B9655B43EC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40D4E20-D0CB-8B4D-AD32-4A99BBC7A5FA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91A55E9-144E-B643-8A3A-D15C27D02B99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EC20A7A-C892-764C-BEBE-3AED5BB635E3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B94A7BC-B677-CA4F-865A-4A042807797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FFAE5A8-8A22-DE44-A7F8-9FA68E48A7FB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A15211A-46C9-DF4D-8477-311EA5B6D634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9076F29-169D-FE47-AD08-BBEF539DB5C4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EF107B0-11E1-3647-8B6B-D37BE075447F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9919847A-4F84-FC42-A7E4-983F9B4A858F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E7409D9E-946C-4E4F-9B96-7D2FB49922A5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F2B91065-C04E-7340-9ED8-7F515162F070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1B488A71-E48E-3B4E-B7E8-D1C9E2AE475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58E07B93-620D-C84D-A25E-5226A9C3552E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0AB3BAA5-08BF-2D4A-83C2-3FDE07D869D2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19B5ABF-07CB-134D-83D9-554674411C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5C703A5-68ED-784E-99BC-32AD32440D9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F96B7BE-5595-BE4A-B520-D515428F68B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32AEFBD-B87F-854D-B5FC-526374F600B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3A5EBC6-59CC-424E-8C8C-1D8F8CC9BD9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BF84803-169C-9A43-B2DE-3502D155DED2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D1B0C728-9C3F-A749-BC00-2F45B118AD1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F977DEF-25BE-1A4E-9846-F98FD488AB3B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F7787E3-F9AC-4C4A-90DF-63197B6D0DDB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46B81E6-1D93-C14B-AB4E-A2B69D341D61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6A20AF1-CB65-B341-AD7A-25E0FFDBC4A9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79061A2-4A69-5141-9D59-91AC72ACAAFD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A469316D-2312-B342-B0E4-73FFC8BFDD21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DF790FF7-6CB5-CE47-BC34-3C2DA288927D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D2067C8-080A-1B4C-BE65-C733B33C07D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BFD5224B-5717-3B4D-BB6D-A932CA1A0F4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519DD4AD-F1AC-964D-9FB3-F4D9B28873DA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36B8149-9E9A-6547-A987-0082B8FD8A4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F386314-FE9E-8247-9DD5-F437F4379D8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2356748-1254-3149-A4FF-76F1612B354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5B890850-04B2-1040-9DBA-73EF561E3D6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A525A73-7FD3-C741-B894-CDDBF57EC8C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1FFD55-FE89-A141-BD7E-566D65F2B81C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504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WZQVwwgxBU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jQIYbrNeks?feature=oembed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F175-FFCB-401D-8787-0AF1199D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42951"/>
            <a:ext cx="9601200" cy="50482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8000" dirty="0">
              <a:latin typeface="MrEavesXLSanOTBook" panose="020B0503060502020202" pitchFamily="34" charset="77"/>
            </a:endParaRPr>
          </a:p>
          <a:p>
            <a:pPr marL="0" indent="0" algn="ctr">
              <a:buNone/>
            </a:pPr>
            <a:r>
              <a:rPr lang="en-US" sz="8000" dirty="0">
                <a:latin typeface="MrEavesXLSanOTBook" panose="020B0503060502020202" pitchFamily="34" charset="77"/>
              </a:rPr>
              <a:t>Welcome to Bowdoin</a:t>
            </a:r>
          </a:p>
          <a:p>
            <a:pPr marL="0" indent="0" algn="ctr">
              <a:buNone/>
            </a:pPr>
            <a:r>
              <a:rPr lang="en-US" sz="3000" dirty="0">
                <a:latin typeface="MrEavesXLSanOTBook" panose="020B0503060502020202" pitchFamily="34" charset="77"/>
              </a:rPr>
              <a:t>Martina Duncan (she/her/hers)</a:t>
            </a:r>
          </a:p>
          <a:p>
            <a:pPr marL="0" indent="0" algn="ctr">
              <a:buNone/>
            </a:pPr>
            <a:r>
              <a:rPr lang="en-US" sz="3000" dirty="0">
                <a:latin typeface="MrEavesXLSanOTBook" panose="020B0503060502020202" pitchFamily="34" charset="77"/>
              </a:rPr>
              <a:t>Registrar</a:t>
            </a:r>
          </a:p>
          <a:p>
            <a:pPr marL="0" indent="0" algn="ctr">
              <a:buNone/>
            </a:pPr>
            <a:r>
              <a:rPr lang="en-US" sz="3000" dirty="0">
                <a:latin typeface="MrEavesXLSanOTBook" panose="020B0503060502020202" pitchFamily="34" charset="77"/>
              </a:rPr>
              <a:t>registrar@bowdoin.edu</a:t>
            </a:r>
          </a:p>
        </p:txBody>
      </p:sp>
    </p:spTree>
    <p:extLst>
      <p:ext uri="{BB962C8B-B14F-4D97-AF65-F5344CB8AC3E}">
        <p14:creationId xmlns:p14="http://schemas.microsoft.com/office/powerpoint/2010/main" val="13825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90" y="681565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en-US" sz="3500" dirty="0">
                <a:latin typeface="MrEavesXLSanOT" panose="020B0603060502020204" pitchFamily="34" charset="77"/>
              </a:rPr>
              <a:t>YOUR RECORD IN POLARIS</a:t>
            </a:r>
            <a:br>
              <a:rPr lang="en-US" sz="3500" dirty="0">
                <a:latin typeface="MrEavesXLSanOT" panose="020B0603060502020204" pitchFamily="34" charset="77"/>
              </a:rPr>
            </a:br>
            <a:r>
              <a:rPr lang="en-US" sz="3500" dirty="0" err="1">
                <a:latin typeface="MrEavesXLSanOT" panose="020B0603060502020204" pitchFamily="34" charset="77"/>
              </a:rPr>
              <a:t>polaris.bowdoin.edu</a:t>
            </a:r>
            <a:endParaRPr lang="en-US" sz="3500" dirty="0">
              <a:latin typeface="MrEavesXLSanOT" panose="020B0603060502020204" pitchFamily="34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48DEF-2F10-4945-8358-28C3291D0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24" y="2280964"/>
            <a:ext cx="10585342" cy="38954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Personal biographical information</a:t>
            </a:r>
            <a:r>
              <a:rPr lang="en-US" sz="2400" dirty="0">
                <a:latin typeface="MrEavesXLSanOT" panose="020B0603060502020204" pitchFamily="34" charset="77"/>
              </a:rPr>
              <a:t> (can be changed on the Enrollment form each semester, or the biographical change form)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Academic Profile (placements, holds, test scores)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Academic Contacts (instructors, advisors, student deans)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My Courses (current and future schedule as available)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My Grades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MrEavesXLSanOT" panose="020B0603060502020204" pitchFamily="34" charset="77"/>
              </a:rPr>
              <a:t>My Status (enrollment status and academic standing)</a:t>
            </a:r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90" y="517859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en-US" sz="3500" dirty="0">
                <a:latin typeface="MrEavesXLSanOT" panose="020B0603060502020204" pitchFamily="34" charset="77"/>
              </a:rPr>
              <a:t>YOUR RECORD IN POLARIS:</a:t>
            </a:r>
            <a:br>
              <a:rPr lang="en-US" sz="3500" dirty="0">
                <a:latin typeface="MrEavesXLSanOT" panose="020B0603060502020204" pitchFamily="34" charset="77"/>
              </a:rPr>
            </a:br>
            <a:r>
              <a:rPr lang="en-US" sz="3500" dirty="0">
                <a:latin typeface="MrEavesXLSanOT" panose="020B0603060502020204" pitchFamily="34" charset="77"/>
              </a:rPr>
              <a:t>Academic Profile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6F5E-BEBF-4D03-BD2C-DBD33E4B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563" y="1981201"/>
            <a:ext cx="6161657" cy="380999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latin typeface="MrEavesXLSanOT" panose="020B0603060502020204" pitchFamily="34" charset="77"/>
              </a:rPr>
              <a:t>Before meeting with your advisor:</a:t>
            </a:r>
          </a:p>
          <a:p>
            <a:pPr>
              <a:buClr>
                <a:srgbClr val="00506A"/>
              </a:buClr>
            </a:pPr>
            <a:r>
              <a:rPr lang="en-US" sz="2000" dirty="0">
                <a:latin typeface="MrEavesXLSanOT" panose="020B0603060502020204" pitchFamily="34" charset="77"/>
              </a:rPr>
              <a:t>Be sure all holds are cleared, except your advisor hold; you may need to contact Student Aid, the Bursar or Health Services or fill out your Enrollment Form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506A"/>
              </a:buClr>
            </a:pPr>
            <a:r>
              <a:rPr lang="en-US" sz="2000" dirty="0">
                <a:latin typeface="MrEavesXLSanOT" panose="020B0603060502020204" pitchFamily="34" charset="77"/>
              </a:rPr>
              <a:t>Take a look at your placements on Polaris under the “Placements” tab on your Academic Profile. </a:t>
            </a:r>
          </a:p>
          <a:p>
            <a:pPr marL="0" indent="0">
              <a:buNone/>
            </a:pPr>
            <a:r>
              <a:rPr lang="en-US" sz="2500" u="sng" dirty="0">
                <a:solidFill>
                  <a:srgbClr val="FFFF00"/>
                </a:solidFill>
                <a:latin typeface="MrEavesXLSanOT" panose="020B0603060502020204" pitchFamily="34" charset="77"/>
              </a:rPr>
              <a:t>Neglecting any of these may result in not being able to register.</a:t>
            </a: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4A1B123A-B86E-4751-853F-403627DD1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261" y="1764218"/>
            <a:ext cx="3092906" cy="23896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689A18-BBE3-4215-8456-E69329E9B189}"/>
              </a:ext>
            </a:extLst>
          </p:cNvPr>
          <p:cNvPicPr/>
          <p:nvPr/>
        </p:nvPicPr>
        <p:blipFill rotWithShape="1">
          <a:blip r:embed="rId4"/>
          <a:srcRect t="61861"/>
          <a:stretch/>
        </p:blipFill>
        <p:spPr bwMode="auto">
          <a:xfrm>
            <a:off x="1011261" y="4329857"/>
            <a:ext cx="3935748" cy="16938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9810AA8-D5B8-44CF-A476-76A579347545}"/>
              </a:ext>
            </a:extLst>
          </p:cNvPr>
          <p:cNvSpPr/>
          <p:nvPr/>
        </p:nvSpPr>
        <p:spPr>
          <a:xfrm>
            <a:off x="1992754" y="2066261"/>
            <a:ext cx="817006" cy="489097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7A79512-A9E6-4724-AB7F-ED7D361FAEC6}"/>
              </a:ext>
            </a:extLst>
          </p:cNvPr>
          <p:cNvSpPr/>
          <p:nvPr/>
        </p:nvSpPr>
        <p:spPr>
          <a:xfrm>
            <a:off x="3853685" y="4646428"/>
            <a:ext cx="760845" cy="407713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6F5E-BEBF-4D03-BD2C-DBD33E4B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890" y="2157596"/>
            <a:ext cx="4093535" cy="4031745"/>
          </a:xfrm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latin typeface="MrEavesXLSanOT" panose="020B0603060502020204" pitchFamily="34" charset="77"/>
              </a:rPr>
              <a:t>CHECK THIS PORTAL FREQUENTLY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latin typeface="MrEavesXLSanOT" panose="020B0603060502020204" pitchFamily="34" charset="77"/>
              </a:rPr>
              <a:t>TO BE SURE IT REFLECTS THE SCHEDULE YOU EXPECT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>
              <a:latin typeface="MrEavesXLSanOT" panose="020B0603060502020204" pitchFamily="34" charset="77"/>
            </a:endParaRPr>
          </a:p>
          <a:p>
            <a:pPr>
              <a:spcBef>
                <a:spcPts val="0"/>
              </a:spcBef>
              <a:buClrTx/>
            </a:pPr>
            <a:r>
              <a:rPr lang="en-US" sz="2000" dirty="0">
                <a:latin typeface="MrEavesXLSanOT" panose="020B0603060502020204" pitchFamily="34" charset="77"/>
              </a:rPr>
              <a:t>It is your responsibility to add and drop courses from your schedule, including independent studies</a:t>
            </a:r>
          </a:p>
          <a:p>
            <a:pPr>
              <a:spcBef>
                <a:spcPts val="0"/>
              </a:spcBef>
              <a:buClrTx/>
            </a:pPr>
            <a:r>
              <a:rPr lang="en-US" sz="2000" dirty="0">
                <a:latin typeface="MrEavesXLSanOT" panose="020B0603060502020204" pitchFamily="34" charset="77"/>
              </a:rPr>
              <a:t>Be sure to check it after requesting courses, and after registrations have been set</a:t>
            </a:r>
            <a:endParaRPr lang="en-US" sz="1100" dirty="0">
              <a:latin typeface="MrEavesXLSanOT" panose="020B0603060502020204" pitchFamily="34" charset="77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 u="sng" dirty="0">
              <a:latin typeface="MrEavesXLSanOT" panose="020B0603060502020204" pitchFamily="34" charset="77"/>
            </a:endParaRPr>
          </a:p>
          <a:p>
            <a:pPr>
              <a:lnSpc>
                <a:spcPct val="90000"/>
              </a:lnSpc>
            </a:pPr>
            <a:endParaRPr lang="en-US" sz="1100" dirty="0">
              <a:latin typeface="MrEavesXLSanOT" panose="020B0603060502020204" pitchFamily="34" charset="77"/>
            </a:endParaRP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1E389FA5-9F0A-4005-9BED-8F7908805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233" y="2014620"/>
            <a:ext cx="6250769" cy="403174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79512-A9E6-4724-AB7F-ED7D361FAEC6}"/>
              </a:ext>
            </a:extLst>
          </p:cNvPr>
          <p:cNvSpPr/>
          <p:nvPr/>
        </p:nvSpPr>
        <p:spPr>
          <a:xfrm>
            <a:off x="5629322" y="3429000"/>
            <a:ext cx="760845" cy="290755"/>
          </a:xfrm>
          <a:prstGeom prst="ellipse">
            <a:avLst/>
          </a:prstGeom>
          <a:noFill/>
          <a:ln w="28575">
            <a:solidFill>
              <a:srgbClr val="0050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2564D2F-24A9-AD45-90BE-2400C6DA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90" y="517859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en-US" sz="3500" dirty="0">
                <a:latin typeface="MrEavesXLSanOT" panose="020B0603060502020204" pitchFamily="34" charset="77"/>
              </a:rPr>
              <a:t>YOUR RECORD IN POLARIS:</a:t>
            </a:r>
            <a:br>
              <a:rPr lang="en-US" sz="3500" dirty="0">
                <a:latin typeface="MrEavesXLSanOT" panose="020B0603060502020204" pitchFamily="34" charset="77"/>
              </a:rPr>
            </a:br>
            <a:r>
              <a:rPr lang="en-US" sz="3500" dirty="0">
                <a:latin typeface="MrEavesXLSanOT" panose="020B0603060502020204" pitchFamily="34" charset="77"/>
              </a:rPr>
              <a:t>My Courses</a:t>
            </a:r>
          </a:p>
        </p:txBody>
      </p:sp>
    </p:spTree>
    <p:extLst>
      <p:ext uri="{BB962C8B-B14F-4D97-AF65-F5344CB8AC3E}">
        <p14:creationId xmlns:p14="http://schemas.microsoft.com/office/powerpoint/2010/main" val="244311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6F5E-BEBF-4D03-BD2C-DBD33E4B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626" y="1959936"/>
            <a:ext cx="10380140" cy="454935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latin typeface="MrEavesXLSanOT" panose="020B0603060502020204" pitchFamily="34" charset="77"/>
              </a:rPr>
              <a:t>Biographical Information</a:t>
            </a:r>
          </a:p>
          <a:p>
            <a:r>
              <a:rPr lang="en-US" sz="3600" dirty="0">
                <a:latin typeface="MrEavesXLSanOT" panose="020B0603060502020204" pitchFamily="34" charset="77"/>
              </a:rPr>
              <a:t>Academic Contacts </a:t>
            </a:r>
            <a:r>
              <a:rPr lang="en-US" sz="2800" dirty="0">
                <a:latin typeface="MrEavesXLSanOT" panose="020B0603060502020204" pitchFamily="34" charset="77"/>
              </a:rPr>
              <a:t>(instructors, advisors, student deans)</a:t>
            </a:r>
          </a:p>
          <a:p>
            <a:r>
              <a:rPr lang="en-US" sz="3600" dirty="0">
                <a:latin typeface="MrEavesXLSanOT" panose="020B0603060502020204" pitchFamily="34" charset="77"/>
              </a:rPr>
              <a:t>My Grades</a:t>
            </a:r>
          </a:p>
          <a:p>
            <a:r>
              <a:rPr lang="en-US" sz="3600" dirty="0">
                <a:latin typeface="MrEavesXLSanOT" panose="020B0603060502020204" pitchFamily="34" charset="77"/>
              </a:rPr>
              <a:t>My Status </a:t>
            </a:r>
            <a:r>
              <a:rPr lang="en-US" sz="2800" dirty="0">
                <a:latin typeface="MrEavesXLSanOT" panose="020B0603060502020204" pitchFamily="34" charset="77"/>
              </a:rPr>
              <a:t>(enrollment status and academic standing)</a:t>
            </a:r>
            <a:endParaRPr lang="en-US" sz="2500" u="sng" dirty="0">
              <a:latin typeface="MrEavesXLSanOT" panose="020B0603060502020204" pitchFamily="34" charset="77"/>
            </a:endParaRPr>
          </a:p>
          <a:p>
            <a:endParaRPr lang="en-US" dirty="0">
              <a:latin typeface="MrEavesXLSanOT" panose="020B0603060502020204" pitchFamily="34" charset="7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10C44A-638A-2C4B-AFB7-9E2E85D3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90" y="517859"/>
            <a:ext cx="7729728" cy="1188720"/>
          </a:xfrm>
        </p:spPr>
        <p:txBody>
          <a:bodyPr>
            <a:normAutofit/>
          </a:bodyPr>
          <a:lstStyle/>
          <a:p>
            <a:pPr algn="l"/>
            <a:r>
              <a:rPr lang="en-US" sz="3500" dirty="0">
                <a:latin typeface="MrEavesXLSanOT" panose="020B0603060502020204" pitchFamily="34" charset="77"/>
              </a:rPr>
              <a:t>YOUR RECORD IN POLARIS:</a:t>
            </a:r>
            <a:br>
              <a:rPr lang="en-US" sz="3500" dirty="0">
                <a:latin typeface="MrEavesXLSanOT" panose="020B0603060502020204" pitchFamily="34" charset="77"/>
              </a:rPr>
            </a:br>
            <a:r>
              <a:rPr lang="en-US" sz="3500" dirty="0">
                <a:latin typeface="MrEavesXLSanOT" panose="020B0603060502020204" pitchFamily="34" charset="77"/>
              </a:rPr>
              <a:t>Additional Portals</a:t>
            </a:r>
          </a:p>
        </p:txBody>
      </p:sp>
    </p:spTree>
    <p:extLst>
      <p:ext uri="{BB962C8B-B14F-4D97-AF65-F5344CB8AC3E}">
        <p14:creationId xmlns:p14="http://schemas.microsoft.com/office/powerpoint/2010/main" val="280632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44862"/>
            <a:ext cx="9601200" cy="668408"/>
          </a:xfrm>
        </p:spPr>
        <p:txBody>
          <a:bodyPr>
            <a:normAutofit/>
          </a:bodyPr>
          <a:lstStyle/>
          <a:p>
            <a:pPr algn="l"/>
            <a:r>
              <a:rPr lang="en-US" sz="3500" dirty="0">
                <a:latin typeface="MrEavesXLSanOT" panose="020B0603060502020204" pitchFamily="34" charset="77"/>
              </a:rPr>
              <a:t>Navigating </a:t>
            </a:r>
            <a:r>
              <a:rPr lang="en-US" sz="3500" dirty="0" err="1">
                <a:latin typeface="MrEavesXLSanOT" panose="020B0603060502020204" pitchFamily="34" charset="77"/>
              </a:rPr>
              <a:t>Classfinder</a:t>
            </a:r>
            <a:r>
              <a:rPr lang="en-US" sz="3500" dirty="0">
                <a:latin typeface="MrEavesXLSanOT" panose="020B0603060502020204" pitchFamily="34" charset="77"/>
              </a:rPr>
              <a:t>  </a:t>
            </a:r>
          </a:p>
        </p:txBody>
      </p:sp>
      <p:pic>
        <p:nvPicPr>
          <p:cNvPr id="6" name="Online Media 5" title="Student Orientation to Classfinder">
            <a:hlinkClick r:id="" action="ppaction://media"/>
            <a:extLst>
              <a:ext uri="{FF2B5EF4-FFF2-40B4-BE49-F238E27FC236}">
                <a16:creationId xmlns:a16="http://schemas.microsoft.com/office/drawing/2014/main" id="{FF5F206E-B3CF-411D-B5F4-8304560CED5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18904" y="1706805"/>
            <a:ext cx="6954192" cy="4160838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4955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44862"/>
            <a:ext cx="5646592" cy="756618"/>
          </a:xfrm>
        </p:spPr>
        <p:txBody>
          <a:bodyPr anchor="ctr" anchorCtr="1">
            <a:normAutofit/>
          </a:bodyPr>
          <a:lstStyle/>
          <a:p>
            <a:pPr algn="l">
              <a:lnSpc>
                <a:spcPct val="0"/>
              </a:lnSpc>
            </a:pPr>
            <a:r>
              <a:rPr lang="en-US" sz="3200" dirty="0">
                <a:latin typeface="MrEavesXLSanOT" panose="020B0603060502020204" pitchFamily="34" charset="77"/>
              </a:rPr>
              <a:t>Requesting Classes – Rounds 1 &amp; 2</a:t>
            </a:r>
          </a:p>
        </p:txBody>
      </p:sp>
      <p:pic>
        <p:nvPicPr>
          <p:cNvPr id="3" name="Online Media 2" title="Quick Overview: Registering in Polaris">
            <a:hlinkClick r:id="" action="ppaction://media"/>
            <a:extLst>
              <a:ext uri="{FF2B5EF4-FFF2-40B4-BE49-F238E27FC236}">
                <a16:creationId xmlns:a16="http://schemas.microsoft.com/office/drawing/2014/main" id="{C953EDF0-5339-4F64-AD0C-C0438AD9716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90207" y="1292246"/>
            <a:ext cx="9411586" cy="474083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946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8DB9229-CAA0-44DF-B225-6ADC818D3F0C}"/>
              </a:ext>
            </a:extLst>
          </p:cNvPr>
          <p:cNvSpPr txBox="1">
            <a:spLocks/>
          </p:cNvSpPr>
          <p:nvPr/>
        </p:nvSpPr>
        <p:spPr bwMode="black">
          <a:xfrm>
            <a:off x="923441" y="779909"/>
            <a:ext cx="9601200" cy="784910"/>
          </a:xfrm>
          <a:prstGeom prst="rect">
            <a:avLst/>
          </a:prstGeom>
          <a:noFill/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spc="0" dirty="0">
                <a:solidFill>
                  <a:schemeClr val="tx1"/>
                </a:solidFill>
                <a:latin typeface="MrEavesXLSanOT" panose="020B0603060502020204" pitchFamily="34" charset="77"/>
              </a:rPr>
              <a:t>Let’s practice!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08D439-9A32-4B16-B6F2-CBB84345BAA7}"/>
              </a:ext>
            </a:extLst>
          </p:cNvPr>
          <p:cNvSpPr txBox="1"/>
          <p:nvPr/>
        </p:nvSpPr>
        <p:spPr>
          <a:xfrm>
            <a:off x="1041450" y="1899984"/>
            <a:ext cx="90483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rEavesXLSanOT" panose="020B0603060502020204" pitchFamily="34" charset="77"/>
              </a:rPr>
              <a:t>Log into </a:t>
            </a:r>
            <a:r>
              <a:rPr lang="en-US" sz="3000" dirty="0" err="1">
                <a:solidFill>
                  <a:srgbClr val="FFFF00"/>
                </a:solidFill>
                <a:latin typeface="MrEavesXLSanOT" panose="020B0603060502020204" pitchFamily="34" charset="77"/>
              </a:rPr>
              <a:t>polaris.bowdoin.edu</a:t>
            </a:r>
            <a:r>
              <a:rPr lang="en-US" sz="3000" dirty="0">
                <a:latin typeface="MrEavesXLSanOT" panose="020B0603060502020204" pitchFamily="34" charset="77"/>
              </a:rPr>
              <a:t>:</a:t>
            </a:r>
          </a:p>
          <a:p>
            <a:endParaRPr lang="en-US" sz="3000" dirty="0">
              <a:latin typeface="MrEavesXLSanOT" panose="020B06030605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latin typeface="MrEavesXLSanOT" panose="020B0603060502020204" pitchFamily="34" charset="77"/>
              </a:rPr>
              <a:t>Find your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latin typeface="MrEavesXLSanOT" panose="020B06030605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latin typeface="MrEavesXLSanOT" panose="020B0603060502020204" pitchFamily="34" charset="77"/>
              </a:rPr>
              <a:t>Find any holds you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latin typeface="MrEavesXLSanOT" panose="020B06030605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latin typeface="MrEavesXLSanOT" panose="020B0603060502020204" pitchFamily="34" charset="77"/>
              </a:rPr>
              <a:t>Start searching for interesting courses to make up possible schedules that will work for you!</a:t>
            </a:r>
          </a:p>
        </p:txBody>
      </p:sp>
    </p:spTree>
    <p:extLst>
      <p:ext uri="{BB962C8B-B14F-4D97-AF65-F5344CB8AC3E}">
        <p14:creationId xmlns:p14="http://schemas.microsoft.com/office/powerpoint/2010/main" val="284521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300</Words>
  <Application>Microsoft Office PowerPoint</Application>
  <PresentationFormat>Widescreen</PresentationFormat>
  <Paragraphs>45</Paragraphs>
  <Slides>8</Slides>
  <Notes>7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MrEavesXLSanOT</vt:lpstr>
      <vt:lpstr>MrEavesXLSanOTBook</vt:lpstr>
      <vt:lpstr>MS Shell Dlg 2</vt:lpstr>
      <vt:lpstr>Wingdings</vt:lpstr>
      <vt:lpstr>Wingdings 3</vt:lpstr>
      <vt:lpstr>Madison</vt:lpstr>
      <vt:lpstr>PowerPoint Presentation</vt:lpstr>
      <vt:lpstr>YOUR RECORD IN POLARIS polaris.bowdoin.edu</vt:lpstr>
      <vt:lpstr>YOUR RECORD IN POLARIS: Academic Profile</vt:lpstr>
      <vt:lpstr>YOUR RECORD IN POLARIS: My Courses</vt:lpstr>
      <vt:lpstr>YOUR RECORD IN POLARIS: Additional Portals</vt:lpstr>
      <vt:lpstr>Navigating Classfinder  </vt:lpstr>
      <vt:lpstr>Requesting Classes – Rounds 1 &amp;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Academic Policy,  Registration and Polaris</dc:title>
  <dc:creator>Martina Duncan</dc:creator>
  <cp:lastModifiedBy>Cassaundra</cp:lastModifiedBy>
  <cp:revision>42</cp:revision>
  <dcterms:created xsi:type="dcterms:W3CDTF">2021-08-10T16:19:13Z</dcterms:created>
  <dcterms:modified xsi:type="dcterms:W3CDTF">2021-09-09T18:29:40Z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