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9" r:id="rId2"/>
    <p:sldId id="276" r:id="rId3"/>
    <p:sldId id="278" r:id="rId4"/>
    <p:sldId id="290" r:id="rId5"/>
    <p:sldId id="287" r:id="rId6"/>
    <p:sldId id="262" r:id="rId7"/>
    <p:sldId id="275" r:id="rId8"/>
    <p:sldId id="281" r:id="rId9"/>
    <p:sldId id="282" r:id="rId10"/>
    <p:sldId id="283" r:id="rId11"/>
    <p:sldId id="257" r:id="rId12"/>
    <p:sldId id="273" r:id="rId13"/>
    <p:sldId id="274" r:id="rId14"/>
    <p:sldId id="284" r:id="rId15"/>
    <p:sldId id="268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A"/>
    <a:srgbClr val="73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78702" autoAdjust="0"/>
  </p:normalViewPr>
  <p:slideViewPr>
    <p:cSldViewPr snapToGrid="0">
      <p:cViewPr varScale="1">
        <p:scale>
          <a:sx n="49" d="100"/>
          <a:sy n="49" d="100"/>
        </p:scale>
        <p:origin x="1336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5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1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41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01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40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9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3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We're now going to return to our video to learn a little bit about choosing courses, and the registration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6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85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3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2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9/9/2021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9/9/2021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atalogue.bowdoin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psWClsVjWQ?start=305&amp;feature=oembed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psWClsVjWQ?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psWClsVjWQ?start=132&amp;feature=oembed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WZQVwwgxBU?feature=oembed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F175-FFCB-401D-8787-0AF1199D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42951"/>
            <a:ext cx="9601200" cy="5048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8000" dirty="0">
              <a:solidFill>
                <a:schemeClr val="bg1"/>
              </a:solidFill>
              <a:latin typeface="MrEavesXLSanOTBook" panose="020B0503060502020202" pitchFamily="34" charset="77"/>
            </a:endParaRP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  <a:latin typeface="MrEavesXLSanOTBook" panose="020B0503060502020202" pitchFamily="34" charset="77"/>
              </a:rPr>
              <a:t>Welcome to Bowdoin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MrEavesXLSanOTBook" panose="020B0503060502020202" pitchFamily="34" charset="77"/>
              </a:rPr>
              <a:t>Martina Duncan, Registrar (she/her/hers)</a:t>
            </a:r>
            <a:endParaRPr lang="en-US" sz="8000" dirty="0">
              <a:solidFill>
                <a:schemeClr val="bg1"/>
              </a:solidFill>
              <a:latin typeface="MrEavesXLSanOTBook" panose="020B0503060502020202" pitchFamily="34" charset="77"/>
            </a:endParaRP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MrEavesXLSanOTBook" panose="020B0503060502020202" pitchFamily="34" charset="77"/>
              </a:rPr>
              <a:t>Karen Topp, Faculty Liaison for Advising and Senior Lecturer in Physics (she/her/hers)</a:t>
            </a:r>
          </a:p>
        </p:txBody>
      </p:sp>
    </p:spTree>
    <p:extLst>
      <p:ext uri="{BB962C8B-B14F-4D97-AF65-F5344CB8AC3E}">
        <p14:creationId xmlns:p14="http://schemas.microsoft.com/office/powerpoint/2010/main" val="13825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A3F946-5487-4BD3-B550-AF76E0AF1C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09" r="-29309"/>
          <a:stretch/>
        </p:blipFill>
        <p:spPr>
          <a:xfrm>
            <a:off x="5669280" y="1982055"/>
            <a:ext cx="8423731" cy="362401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CD19A6D-1D40-4764-983E-C25BCA585C28}"/>
              </a:ext>
            </a:extLst>
          </p:cNvPr>
          <p:cNvSpPr txBox="1"/>
          <p:nvPr/>
        </p:nvSpPr>
        <p:spPr>
          <a:xfrm>
            <a:off x="498048" y="1894425"/>
            <a:ext cx="48953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If you request a course that is not available to you due to a time conflict, a missing prerequisite, or other issue, you will see an error message.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You can remove this choice, or another choice in a request round by choosing “remove” and “submit”.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Once you are registered for a  course in Rounds 1 and 2, you may not drop them until Add/Drop.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0986E9-AA54-47E2-88E1-80C1C10028AB}"/>
              </a:ext>
            </a:extLst>
          </p:cNvPr>
          <p:cNvCxnSpPr>
            <a:cxnSpLocks/>
          </p:cNvCxnSpPr>
          <p:nvPr/>
        </p:nvCxnSpPr>
        <p:spPr>
          <a:xfrm flipH="1">
            <a:off x="10726751" y="1501970"/>
            <a:ext cx="901021" cy="78491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6B1CF19-F778-114E-974D-397FFB020F0B}"/>
              </a:ext>
            </a:extLst>
          </p:cNvPr>
          <p:cNvSpPr txBox="1">
            <a:spLocks/>
          </p:cNvSpPr>
          <p:nvPr/>
        </p:nvSpPr>
        <p:spPr>
          <a:xfrm>
            <a:off x="706665" y="451136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PROCESS: Requesting Classes</a:t>
            </a:r>
          </a:p>
        </p:txBody>
      </p:sp>
    </p:spTree>
    <p:extLst>
      <p:ext uri="{BB962C8B-B14F-4D97-AF65-F5344CB8AC3E}">
        <p14:creationId xmlns:p14="http://schemas.microsoft.com/office/powerpoint/2010/main" val="75071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375" y="1718071"/>
            <a:ext cx="10759250" cy="46201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9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Monday, August 30</a:t>
            </a: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9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506A"/>
              </a:buClr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Prepare for your individual meeting with your advisor by arriving with: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00506A"/>
              </a:buClr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POTENTIAL COURSE SELECTIONS, INCLUDING FIRST YEAR WRITING SEMINARS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00506A"/>
              </a:buClr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ALL HOLDS CLEARED, EXCEPT YOUR ADVISOR HOLD.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	Your advisor will lift the advisor hold in Polaris to indicate approval of your course choices.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	Your Enrollment Form hold will be lifted upon completion of your Enrollment Form; due by 5 pm.</a:t>
            </a:r>
            <a:endParaRPr lang="en-US" sz="9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Round 1 is NOT first-come, first – served. You will enter requests for courses into Polaris, and requests are processed at once. Putting your requests at the start or end of the round will not affect your registration.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EAC4A2-0F55-4D3C-96BB-CA872DE24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78266"/>
              </p:ext>
            </p:extLst>
          </p:nvPr>
        </p:nvGraphicFramePr>
        <p:xfrm>
          <a:off x="2463804" y="2248753"/>
          <a:ext cx="7264391" cy="1552762"/>
        </p:xfrm>
        <a:graphic>
          <a:graphicData uri="http://schemas.openxmlformats.org/drawingml/2006/table">
            <a:tbl>
              <a:tblPr firstRow="1" bandRow="1">
                <a:solidFill>
                  <a:schemeClr val="accent4">
                    <a:lumMod val="20000"/>
                    <a:lumOff val="80000"/>
                  </a:schemeClr>
                </a:solidFill>
                <a:tableStyleId>{BC89EF96-8CEA-46FF-86C4-4CE0E7609802}</a:tableStyleId>
              </a:tblPr>
              <a:tblGrid>
                <a:gridCol w="1395861">
                  <a:extLst>
                    <a:ext uri="{9D8B030D-6E8A-4147-A177-3AD203B41FA5}">
                      <a16:colId xmlns:a16="http://schemas.microsoft.com/office/drawing/2014/main" val="3388259933"/>
                    </a:ext>
                  </a:extLst>
                </a:gridCol>
                <a:gridCol w="5868530">
                  <a:extLst>
                    <a:ext uri="{9D8B030D-6E8A-4147-A177-3AD203B41FA5}">
                      <a16:colId xmlns:a16="http://schemas.microsoft.com/office/drawing/2014/main" val="1638286105"/>
                    </a:ext>
                  </a:extLst>
                </a:gridCol>
              </a:tblGrid>
              <a:tr h="326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Time</a:t>
                      </a:r>
                    </a:p>
                  </a:txBody>
                  <a:tcPr marL="81725" marR="81725" marT="40862" marB="40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Event</a:t>
                      </a:r>
                    </a:p>
                  </a:txBody>
                  <a:tcPr marL="81725" marR="81725" marT="40862" marB="40862"/>
                </a:tc>
                <a:extLst>
                  <a:ext uri="{0D108BD9-81ED-4DB2-BD59-A6C34878D82A}">
                    <a16:rowId xmlns:a16="http://schemas.microsoft.com/office/drawing/2014/main" val="2851781999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9:15 – 9:45 am</a:t>
                      </a:r>
                    </a:p>
                  </a:txBody>
                  <a:tcPr marL="81725" marR="81725" marT="40862" marB="40862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Group Meetings with Advisors</a:t>
                      </a:r>
                    </a:p>
                  </a:txBody>
                  <a:tcPr marL="81725" marR="81725" marT="40862" marB="40862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47053"/>
                  </a:ext>
                </a:extLst>
              </a:tr>
              <a:tr h="3268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10 – 11:30 am</a:t>
                      </a:r>
                    </a:p>
                  </a:txBody>
                  <a:tcPr marL="81725" marR="81725" marT="40862" marB="40862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Academic Fair…firm up your registration plans here!</a:t>
                      </a:r>
                    </a:p>
                  </a:txBody>
                  <a:tcPr marL="81725" marR="81725" marT="40862" marB="40862"/>
                </a:tc>
                <a:extLst>
                  <a:ext uri="{0D108BD9-81ED-4DB2-BD59-A6C34878D82A}">
                    <a16:rowId xmlns:a16="http://schemas.microsoft.com/office/drawing/2014/main" val="2650043658"/>
                  </a:ext>
                </a:extLst>
              </a:tr>
              <a:tr h="57207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12 – 5 pm</a:t>
                      </a:r>
                    </a:p>
                  </a:txBody>
                  <a:tcPr marL="81725" marR="81725" marT="40862" marB="40862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Meet with your advisor and request your Round 1 choices in Polaris; bring your laptop.</a:t>
                      </a:r>
                    </a:p>
                  </a:txBody>
                  <a:tcPr marL="81725" marR="81725" marT="40862" marB="40862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950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3BAB4DF-662F-8647-A2C2-3B9ADBB5F7A3}"/>
              </a:ext>
            </a:extLst>
          </p:cNvPr>
          <p:cNvSpPr txBox="1">
            <a:spLocks/>
          </p:cNvSpPr>
          <p:nvPr/>
        </p:nvSpPr>
        <p:spPr>
          <a:xfrm>
            <a:off x="716375" y="519769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TIMELINE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414" y="1858354"/>
            <a:ext cx="10600840" cy="462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9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Tuesday, August 31</a:t>
            </a: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MrEavesXLSanOT" panose="020B0603060502020204" pitchFamily="34" charset="77"/>
              </a:rPr>
              <a:t>Round 2 is NOT first-come, first–served. You will enter requests for courses into Polaris; you can’t drop anything in which you are registered. Requests are processed at once. Putting your requests at the start or end of the round will not affect your registration.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MrEavesXLSanOT" panose="020B0603060502020204" pitchFamily="34" charset="77"/>
              </a:rPr>
              <a:t>First-Year Add/Drop I is the </a:t>
            </a:r>
            <a:r>
              <a:rPr lang="en-US" sz="20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only</a:t>
            </a:r>
            <a:r>
              <a:rPr lang="en-US" sz="2000" dirty="0">
                <a:solidFill>
                  <a:schemeClr val="bg1"/>
                </a:solidFill>
                <a:latin typeface="MrEavesXLSanOT" panose="020B0603060502020204" pitchFamily="34" charset="77"/>
              </a:rPr>
              <a:t> registration in your Bowdoin career that will be first-come, first–served.</a:t>
            </a:r>
          </a:p>
          <a:p>
            <a:endParaRPr lang="en-US" dirty="0">
              <a:solidFill>
                <a:schemeClr val="bg1"/>
              </a:solidFill>
              <a:latin typeface="MrEavesXLSanOT" panose="020B0603060502020204" pitchFamily="34" charset="77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EAC4A2-0F55-4D3C-96BB-CA872DE24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24587"/>
              </p:ext>
            </p:extLst>
          </p:nvPr>
        </p:nvGraphicFramePr>
        <p:xfrm>
          <a:off x="2304942" y="2371941"/>
          <a:ext cx="7582115" cy="1987194"/>
        </p:xfrm>
        <a:graphic>
          <a:graphicData uri="http://schemas.openxmlformats.org/drawingml/2006/table">
            <a:tbl>
              <a:tblPr firstRow="1" bandRow="1">
                <a:solidFill>
                  <a:schemeClr val="accent4">
                    <a:lumMod val="20000"/>
                    <a:lumOff val="80000"/>
                  </a:schemeClr>
                </a:solidFill>
                <a:tableStyleId>{BC89EF96-8CEA-46FF-86C4-4CE0E7609802}</a:tableStyleId>
              </a:tblPr>
              <a:tblGrid>
                <a:gridCol w="1823896">
                  <a:extLst>
                    <a:ext uri="{9D8B030D-6E8A-4147-A177-3AD203B41FA5}">
                      <a16:colId xmlns:a16="http://schemas.microsoft.com/office/drawing/2014/main" val="3388259933"/>
                    </a:ext>
                  </a:extLst>
                </a:gridCol>
                <a:gridCol w="5758219">
                  <a:extLst>
                    <a:ext uri="{9D8B030D-6E8A-4147-A177-3AD203B41FA5}">
                      <a16:colId xmlns:a16="http://schemas.microsoft.com/office/drawing/2014/main" val="1638286105"/>
                    </a:ext>
                  </a:extLst>
                </a:gridCol>
              </a:tblGrid>
              <a:tr h="34593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Time</a:t>
                      </a:r>
                    </a:p>
                  </a:txBody>
                  <a:tcPr marL="85299" marR="85299" marT="42649" marB="42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Event</a:t>
                      </a:r>
                    </a:p>
                  </a:txBody>
                  <a:tcPr marL="85299" marR="85299" marT="42649" marB="42649"/>
                </a:tc>
                <a:extLst>
                  <a:ext uri="{0D108BD9-81ED-4DB2-BD59-A6C34878D82A}">
                    <a16:rowId xmlns:a16="http://schemas.microsoft.com/office/drawing/2014/main" val="2851781999"/>
                  </a:ext>
                </a:extLst>
              </a:tr>
              <a:tr h="34593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7:30 am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Round 1 Results available in Polaris; you will also receive email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47053"/>
                  </a:ext>
                </a:extLst>
              </a:tr>
              <a:tr h="597092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8:00 am – 12:00 pm</a:t>
                      </a:r>
                    </a:p>
                  </a:txBody>
                  <a:tcPr marL="85299" marR="85299" marT="42649" marB="4264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Round 2 requests made with your advisor in Polaris; this meeting is required, even if your schedule is set.</a:t>
                      </a:r>
                    </a:p>
                  </a:txBody>
                  <a:tcPr marL="85299" marR="85299" marT="42649" marB="42649"/>
                </a:tc>
                <a:extLst>
                  <a:ext uri="{0D108BD9-81ED-4DB2-BD59-A6C34878D82A}">
                    <a16:rowId xmlns:a16="http://schemas.microsoft.com/office/drawing/2014/main" val="2650043658"/>
                  </a:ext>
                </a:extLst>
              </a:tr>
              <a:tr h="34593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2:30 pm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Round 2 results in Polaris; you will also receive email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9509"/>
                  </a:ext>
                </a:extLst>
              </a:tr>
              <a:tr h="34593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7:30 – 11:30 pm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First Year Add/Drop I; advisors available 7:00 – 8:00 pm</a:t>
                      </a:r>
                    </a:p>
                  </a:txBody>
                  <a:tcPr marL="85299" marR="85299" marT="42649" marB="42649">
                    <a:solidFill>
                      <a:schemeClr val="accent4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3859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E12B1AE-47F4-C140-822E-FD9571B64DB1}"/>
              </a:ext>
            </a:extLst>
          </p:cNvPr>
          <p:cNvSpPr txBox="1">
            <a:spLocks/>
          </p:cNvSpPr>
          <p:nvPr/>
        </p:nvSpPr>
        <p:spPr>
          <a:xfrm>
            <a:off x="576891" y="642957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TIMELINE</a:t>
            </a:r>
          </a:p>
        </p:txBody>
      </p:sp>
    </p:spTree>
    <p:extLst>
      <p:ext uri="{BB962C8B-B14F-4D97-AF65-F5344CB8AC3E}">
        <p14:creationId xmlns:p14="http://schemas.microsoft.com/office/powerpoint/2010/main" val="70716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49970"/>
            <a:ext cx="9601200" cy="46201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9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Wednesday, September 1</a:t>
            </a: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9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Instructor Permission in Polaris is required to add any course ~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MrEavesXLSanOT" panose="020B0603060502020204" pitchFamily="34" charset="77"/>
              </a:rPr>
              <a:t>Students may drop without permission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A student can elect to take a course Credit/D/Fail at this point.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The Credit/D/Fail policy can be found in the Bowdoin College Catalogue and Academic Handbook – </a:t>
            </a:r>
            <a:r>
              <a:rPr lang="en-US" sz="2400" dirty="0">
                <a:solidFill>
                  <a:srgbClr val="FFFF00"/>
                </a:solidFill>
                <a:latin typeface="MrEavesXLSanOT" panose="020B0603060502020204" pitchFamily="34" charset="77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catalogue.bowdoin.edu</a:t>
            </a:r>
            <a:endParaRPr lang="en-US" sz="2400" dirty="0">
              <a:solidFill>
                <a:srgbClr val="FFFF00"/>
              </a:solidFill>
              <a:latin typeface="MrEavesXLSanOT" panose="020B0603060502020204" pitchFamily="34" charset="77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This option is discontinued on Wednesday, October 13</a:t>
            </a:r>
            <a:r>
              <a:rPr lang="en-US" sz="2400" baseline="30000" dirty="0">
                <a:solidFill>
                  <a:schemeClr val="bg1"/>
                </a:solidFill>
                <a:latin typeface="MrEavesXLSanOT" panose="020B0603060502020204" pitchFamily="34" charset="77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 at 5 pm.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EAC4A2-0F55-4D3C-96BB-CA872DE24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34016"/>
              </p:ext>
            </p:extLst>
          </p:nvPr>
        </p:nvGraphicFramePr>
        <p:xfrm>
          <a:off x="2189575" y="2419199"/>
          <a:ext cx="8128000" cy="1381760"/>
        </p:xfrm>
        <a:graphic>
          <a:graphicData uri="http://schemas.openxmlformats.org/drawingml/2006/table">
            <a:tbl>
              <a:tblPr firstRow="1" bandRow="1">
                <a:solidFill>
                  <a:schemeClr val="accent4">
                    <a:lumMod val="20000"/>
                    <a:lumOff val="80000"/>
                  </a:schemeClr>
                </a:solidFill>
                <a:tableStyleId>{BC89EF96-8CEA-46FF-86C4-4CE0E7609802}</a:tableStyleId>
              </a:tblPr>
              <a:tblGrid>
                <a:gridCol w="1955210">
                  <a:extLst>
                    <a:ext uri="{9D8B030D-6E8A-4147-A177-3AD203B41FA5}">
                      <a16:colId xmlns:a16="http://schemas.microsoft.com/office/drawing/2014/main" val="3388259933"/>
                    </a:ext>
                  </a:extLst>
                </a:gridCol>
                <a:gridCol w="6172790">
                  <a:extLst>
                    <a:ext uri="{9D8B030D-6E8A-4147-A177-3AD203B41FA5}">
                      <a16:colId xmlns:a16="http://schemas.microsoft.com/office/drawing/2014/main" val="1638286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78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8:00 am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Classes begin!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4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9:00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All students eligible to participate in Add/Drop II (until Sept 15</a:t>
                      </a:r>
                      <a:r>
                        <a:rPr lang="en-US" baseline="30000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rgbClr val="00506A"/>
                          </a:solidFill>
                          <a:latin typeface="Garamond" panose="02020404030301010803" pitchFamily="18" charset="0"/>
                        </a:rPr>
                        <a:t> at 5 pm)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4365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F77D968-43B6-504F-A232-5E7FA1281E5C}"/>
              </a:ext>
            </a:extLst>
          </p:cNvPr>
          <p:cNvSpPr txBox="1">
            <a:spLocks/>
          </p:cNvSpPr>
          <p:nvPr/>
        </p:nvSpPr>
        <p:spPr>
          <a:xfrm>
            <a:off x="716375" y="519769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TIMELINE</a:t>
            </a:r>
          </a:p>
        </p:txBody>
      </p:sp>
    </p:spTree>
    <p:extLst>
      <p:ext uri="{BB962C8B-B14F-4D97-AF65-F5344CB8AC3E}">
        <p14:creationId xmlns:p14="http://schemas.microsoft.com/office/powerpoint/2010/main" val="90662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EB2FE2B-15D9-4024-8402-E293C20D079A}"/>
              </a:ext>
            </a:extLst>
          </p:cNvPr>
          <p:cNvSpPr txBox="1">
            <a:spLocks/>
          </p:cNvSpPr>
          <p:nvPr/>
        </p:nvSpPr>
        <p:spPr>
          <a:xfrm>
            <a:off x="327596" y="1893678"/>
            <a:ext cx="11451116" cy="51951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7713" indent="-347663">
              <a:spcBef>
                <a:spcPts val="900"/>
              </a:spcBef>
              <a:spcAft>
                <a:spcPts val="300"/>
              </a:spcAft>
              <a:buSzPct val="75000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FYWS courses are required for all First-Year students and should be taken in the fall.  </a:t>
            </a:r>
          </a:p>
          <a:p>
            <a:pPr marL="1147763" lvl="1" indent="-347663">
              <a:spcBef>
                <a:spcPts val="300"/>
              </a:spcBef>
              <a:spcAft>
                <a:spcPts val="300"/>
              </a:spcAft>
              <a:buSzPct val="75000"/>
            </a:pPr>
            <a:r>
              <a:rPr lang="en-US" sz="1900" dirty="0">
                <a:solidFill>
                  <a:schemeClr val="bg1"/>
                </a:solidFill>
                <a:latin typeface="MrEavesXLSanOT" panose="020B0603060502020204" pitchFamily="34" charset="77"/>
              </a:rPr>
              <a:t>These courses are like all others in the registration request process.</a:t>
            </a:r>
          </a:p>
          <a:p>
            <a:pPr marL="1147763" lvl="1" indent="-347663">
              <a:spcBef>
                <a:spcPts val="300"/>
              </a:spcBef>
              <a:spcAft>
                <a:spcPts val="300"/>
              </a:spcAft>
              <a:buSzPct val="75000"/>
            </a:pPr>
            <a:r>
              <a:rPr lang="en-US" sz="1900" dirty="0">
                <a:solidFill>
                  <a:schemeClr val="bg1"/>
                </a:solidFill>
                <a:latin typeface="MrEavesXLSanOT" panose="020B0603060502020204" pitchFamily="34" charset="77"/>
              </a:rPr>
              <a:t>Use info available in Class Finder to be strategic about selecting highly requested courses.</a:t>
            </a:r>
          </a:p>
          <a:p>
            <a:pPr marL="747713" indent="-347663">
              <a:spcBef>
                <a:spcPts val="900"/>
              </a:spcBef>
              <a:spcAft>
                <a:spcPts val="300"/>
              </a:spcAft>
              <a:buSzPct val="75000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After selecting “top choice” classes, identify a few alternative courses as back-ups ahead of time​</a:t>
            </a:r>
          </a:p>
          <a:p>
            <a:pPr marL="747713" indent="-347663">
              <a:spcBef>
                <a:spcPts val="900"/>
              </a:spcBef>
              <a:spcAft>
                <a:spcPts val="300"/>
              </a:spcAft>
              <a:buSzPct val="75000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Attend the Academic Fair – talk to faculty, look at department handouts, ask questions about courses</a:t>
            </a:r>
          </a:p>
          <a:p>
            <a:pPr marL="747713" indent="-347663">
              <a:spcBef>
                <a:spcPts val="900"/>
              </a:spcBef>
              <a:spcAft>
                <a:spcPts val="300"/>
              </a:spcAft>
              <a:buSzPct val="75000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Aim to complete distribution requirements in your first two years </a:t>
            </a:r>
          </a:p>
          <a:p>
            <a:pPr marL="1147763" lvl="2" indent="-347663">
              <a:spcBef>
                <a:spcPts val="300"/>
              </a:spcBef>
              <a:buSzPct val="75000"/>
            </a:pPr>
            <a:r>
              <a:rPr lang="en-US" sz="1900" dirty="0">
                <a:solidFill>
                  <a:schemeClr val="bg1"/>
                </a:solidFill>
                <a:latin typeface="MrEavesXLSanOT" panose="020B0603060502020204" pitchFamily="34" charset="77"/>
              </a:rPr>
              <a:t>(the point of declaring a major in the spring of sophomore year is that you have time to widely explore the curriculum)</a:t>
            </a:r>
          </a:p>
          <a:p>
            <a:pPr marL="747713" indent="-347663">
              <a:spcBef>
                <a:spcPts val="900"/>
              </a:spcBef>
              <a:spcAft>
                <a:spcPts val="300"/>
              </a:spcAft>
              <a:buSzPct val="75000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Don’t panic if Round One doesn’t yield four courses – unexpected courses can lead to great discoveries!</a:t>
            </a:r>
            <a:endParaRPr lang="en-US" sz="22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Font typeface="Arial" pitchFamily="34" charset="0"/>
              <a:buNone/>
            </a:pPr>
            <a:endParaRPr lang="en-US" sz="2200" dirty="0">
              <a:solidFill>
                <a:schemeClr val="bg1"/>
              </a:solidFill>
              <a:latin typeface="MrEavesXLSanOT" panose="020B0603060502020204" pitchFamily="34" charset="7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685406-9E3C-304A-830F-08218F2C0769}"/>
              </a:ext>
            </a:extLst>
          </p:cNvPr>
          <p:cNvSpPr txBox="1">
            <a:spLocks/>
          </p:cNvSpPr>
          <p:nvPr/>
        </p:nvSpPr>
        <p:spPr>
          <a:xfrm>
            <a:off x="716375" y="519769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Process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84801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er Support Onboarding Mobile App Page Screen With Concepts Stock Vector -  Illustration of graphic, navigation: 187370273">
            <a:extLst>
              <a:ext uri="{FF2B5EF4-FFF2-40B4-BE49-F238E27FC236}">
                <a16:creationId xmlns:a16="http://schemas.microsoft.com/office/drawing/2014/main" id="{281AD361-5F3F-4AAD-B16F-A2DC0B571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44" y="294901"/>
            <a:ext cx="3500635" cy="35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0BC99E-3572-410D-AF0F-CC1283C1EC89}"/>
              </a:ext>
            </a:extLst>
          </p:cNvPr>
          <p:cNvSpPr txBox="1">
            <a:spLocks/>
          </p:cNvSpPr>
          <p:nvPr/>
        </p:nvSpPr>
        <p:spPr>
          <a:xfrm>
            <a:off x="250035" y="618187"/>
            <a:ext cx="7539170" cy="3587431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75" indent="0">
              <a:spcBef>
                <a:spcPts val="6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MrEavesXLSanOT" panose="020B0603060502020204" pitchFamily="34" charset="77"/>
              </a:rPr>
              <a:t>   Meeting your academic advisor:</a:t>
            </a:r>
          </a:p>
          <a:p>
            <a:pPr marL="528638" indent="-347663">
              <a:spcBef>
                <a:spcPts val="900"/>
              </a:spcBef>
              <a:buSzPct val="75000"/>
            </a:pPr>
            <a:r>
              <a:rPr lang="en-US" sz="2200" dirty="0">
                <a:solidFill>
                  <a:schemeClr val="bg1"/>
                </a:solidFill>
                <a:latin typeface="MrEavesXLSanOT" panose="020B0603060502020204" pitchFamily="34" charset="77"/>
              </a:rPr>
              <a:t>Group meeting: Monday morning 9:15 at the advisor’s office – unless they ask you to meet elsewhere; check your Bowdoin e-mail tonight!</a:t>
            </a:r>
          </a:p>
          <a:p>
            <a:pPr marL="528638" indent="-347663">
              <a:spcBef>
                <a:spcPts val="900"/>
              </a:spcBef>
              <a:buSzPct val="75000"/>
            </a:pPr>
            <a:r>
              <a:rPr lang="en-US" sz="2200" dirty="0">
                <a:solidFill>
                  <a:schemeClr val="bg1"/>
                </a:solidFill>
                <a:latin typeface="MrEavesXLSanOT" panose="020B0603060502020204" pitchFamily="34" charset="77"/>
              </a:rPr>
              <a:t>Individual meeting: Monday afternoon (scheduled at the morning group meeting)</a:t>
            </a:r>
          </a:p>
          <a:p>
            <a:pPr marL="928688" lvl="1" indent="-347663">
              <a:spcBef>
                <a:spcPts val="900"/>
              </a:spcBef>
              <a:buSzPct val="75000"/>
            </a:pPr>
            <a:r>
              <a:rPr lang="en-US" sz="2200" dirty="0">
                <a:solidFill>
                  <a:schemeClr val="bg1"/>
                </a:solidFill>
                <a:latin typeface="MrEavesXLSanOT" panose="020B0603060502020204" pitchFamily="34" charset="77"/>
              </a:rPr>
              <a:t>If you did not fill out the ”Pre-Major Academic Advising Survey” earlier this summer, your advisor may ask you to complete a paper version before the afternoon meeting</a:t>
            </a:r>
          </a:p>
          <a:p>
            <a:pPr marL="528638" indent="-347663">
              <a:spcBef>
                <a:spcPts val="900"/>
              </a:spcBef>
              <a:buSzPct val="75000"/>
            </a:pPr>
            <a:endParaRPr lang="en-US" sz="1800" dirty="0">
              <a:solidFill>
                <a:schemeClr val="bg1"/>
              </a:solidFill>
              <a:latin typeface="MrEavesXLSanOT" panose="020B0603060502020204" pitchFamily="34" charset="77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0CDFCC-A9F5-4C46-B9D8-284DA66DCF1B}"/>
              </a:ext>
            </a:extLst>
          </p:cNvPr>
          <p:cNvSpPr txBox="1">
            <a:spLocks/>
          </p:cNvSpPr>
          <p:nvPr/>
        </p:nvSpPr>
        <p:spPr>
          <a:xfrm>
            <a:off x="250035" y="4205618"/>
            <a:ext cx="11017233" cy="262395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23875"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Your advisor is your key point of contact with Bowdoin                                       </a:t>
            </a:r>
          </a:p>
          <a:p>
            <a:pPr marL="523875"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They will offer to discuss your academic goals and interests, and help you to decide on the courses you will request during registration</a:t>
            </a:r>
          </a:p>
          <a:p>
            <a:pPr marL="523875"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You advisor can also point you to other resources on campus</a:t>
            </a:r>
          </a:p>
          <a:p>
            <a:pPr marL="523875"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MrEavesXLSanOT" panose="020B0603060502020204" pitchFamily="34" charset="77"/>
              </a:rPr>
              <a:t>Get ready with a list of course you are interested in, before meeting your advisor. </a:t>
            </a:r>
          </a:p>
        </p:txBody>
      </p:sp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irst-Year Academic Advising at Bowdoin">
            <a:hlinkClick r:id="" action="ppaction://media"/>
            <a:extLst>
              <a:ext uri="{FF2B5EF4-FFF2-40B4-BE49-F238E27FC236}">
                <a16:creationId xmlns:a16="http://schemas.microsoft.com/office/drawing/2014/main" id="{42A652D3-8148-4B30-8BFC-16F58420FC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6870" y="299720"/>
            <a:ext cx="11507470" cy="632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2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First-Year Academic Advising at Bowdoin">
            <a:hlinkClick r:id="" action="ppaction://media"/>
            <a:extLst>
              <a:ext uri="{FF2B5EF4-FFF2-40B4-BE49-F238E27FC236}">
                <a16:creationId xmlns:a16="http://schemas.microsoft.com/office/drawing/2014/main" id="{18546CF1-F148-49D9-A8C9-60A1635A0F2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2930" y="265430"/>
            <a:ext cx="11109960" cy="60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3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F6780-8FAB-4432-BA3E-64968602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39" y="502701"/>
            <a:ext cx="10896601" cy="6053082"/>
          </a:xfrm>
          <a:noFill/>
        </p:spPr>
        <p:txBody>
          <a:bodyPr>
            <a:normAutofit lnSpcReduction="10000"/>
          </a:bodyPr>
          <a:lstStyle/>
          <a:p>
            <a:pPr marL="15875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MrEavesXLSanOT" panose="020B0603060502020204" pitchFamily="34" charset="77"/>
              </a:rPr>
              <a:t>Considering your classes:  </a:t>
            </a: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600" dirty="0">
                <a:solidFill>
                  <a:schemeClr val="bg1"/>
                </a:solidFill>
                <a:latin typeface="MrEavesXLSanOT" panose="020B0603060502020204" pitchFamily="34" charset="77"/>
              </a:rPr>
              <a:t>Choose courses that allow exploration of new areas while also investigating potential major interests</a:t>
            </a:r>
            <a:br>
              <a:rPr lang="en-US" sz="360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endParaRPr lang="en-US" sz="36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600" dirty="0">
                <a:solidFill>
                  <a:schemeClr val="bg1"/>
                </a:solidFill>
                <a:latin typeface="MrEavesXLSanOT" panose="020B0603060502020204" pitchFamily="34" charset="77"/>
              </a:rPr>
              <a:t>Take courses in multiple divisions of the College</a:t>
            </a:r>
          </a:p>
          <a:p>
            <a:pPr marL="701675" lvl="1" indent="-457200">
              <a:spcBef>
                <a:spcPts val="600"/>
              </a:spcBef>
              <a:spcAft>
                <a:spcPts val="300"/>
              </a:spcAft>
            </a:pPr>
            <a:r>
              <a:rPr lang="en-US" sz="2800" dirty="0">
                <a:solidFill>
                  <a:schemeClr val="bg1"/>
                </a:solidFill>
                <a:latin typeface="MrEavesXLSanOT" panose="020B0603060502020204" pitchFamily="34" charset="77"/>
              </a:rPr>
              <a:t>(a) Natural Sci. &amp; Math, (b) Social Sci., (c) Humanities</a:t>
            </a:r>
            <a:b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endParaRPr lang="en-US" sz="23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600" dirty="0">
                <a:solidFill>
                  <a:schemeClr val="bg1"/>
                </a:solidFill>
                <a:latin typeface="MrEavesXLSanOT" panose="020B0603060502020204" pitchFamily="34" charset="77"/>
              </a:rPr>
              <a:t>Spread courses across different days and time slots</a:t>
            </a:r>
          </a:p>
          <a:p>
            <a:pPr marL="701675" lvl="1" indent="-457200">
              <a:spcBef>
                <a:spcPts val="600"/>
              </a:spcBef>
              <a:spcAft>
                <a:spcPts val="300"/>
              </a:spcAft>
            </a:pPr>
            <a:r>
              <a:rPr lang="en-US" sz="2800" dirty="0">
                <a:solidFill>
                  <a:schemeClr val="bg1"/>
                </a:solidFill>
                <a:latin typeface="MrEavesXLSanOT" panose="020B0603060502020204" pitchFamily="34" charset="77"/>
              </a:rPr>
              <a:t>Try to avoid three classes in a row</a:t>
            </a:r>
            <a:b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endParaRPr lang="en-US" sz="23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500" dirty="0">
                <a:solidFill>
                  <a:schemeClr val="bg1"/>
                </a:solidFill>
                <a:latin typeface="MrEavesXLSanOT" panose="020B0603060502020204" pitchFamily="34" charset="77"/>
              </a:rPr>
              <a:t>Pay attention to placement results; all placements are binding</a:t>
            </a:r>
          </a:p>
        </p:txBody>
      </p:sp>
    </p:spTree>
    <p:extLst>
      <p:ext uri="{BB962C8B-B14F-4D97-AF65-F5344CB8AC3E}">
        <p14:creationId xmlns:p14="http://schemas.microsoft.com/office/powerpoint/2010/main" val="116286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F6780-8FAB-4432-BA3E-64968602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39" y="502701"/>
            <a:ext cx="10896601" cy="5383749"/>
          </a:xfrm>
          <a:noFill/>
        </p:spPr>
        <p:txBody>
          <a:bodyPr>
            <a:normAutofit/>
          </a:bodyPr>
          <a:lstStyle/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500" dirty="0">
                <a:solidFill>
                  <a:schemeClr val="bg1"/>
                </a:solidFill>
                <a:latin typeface="MrEavesXLSanOT" panose="020B0603060502020204" pitchFamily="34" charset="77"/>
              </a:rPr>
              <a:t>Don’t take too many natural science lab courses at once</a:t>
            </a:r>
          </a:p>
          <a:p>
            <a:pPr marL="701675" lvl="1" indent="-457200">
              <a:spcBef>
                <a:spcPts val="600"/>
              </a:spcBef>
              <a:spcAft>
                <a:spcPts val="300"/>
              </a:spcAft>
            </a:pPr>
            <a: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  <a:t>For most students, this means you should take </a:t>
            </a:r>
            <a:r>
              <a:rPr lang="en-US" sz="23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one</a:t>
            </a:r>
            <a: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  <a:t>.</a:t>
            </a:r>
          </a:p>
          <a:p>
            <a:pPr marL="701675" lvl="1" indent="-457200">
              <a:spcBef>
                <a:spcPts val="600"/>
              </a:spcBef>
              <a:spcAft>
                <a:spcPts val="300"/>
              </a:spcAft>
            </a:pPr>
            <a: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  <a:t>Environmental Studies 1101, is not a “science lab” course, nor are Math or Computer Science. We consider science lab courses to be Biology, Chemistry, EOS and Physics.</a:t>
            </a:r>
            <a:b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endParaRPr lang="en-US" sz="23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500" dirty="0">
                <a:solidFill>
                  <a:schemeClr val="bg1"/>
                </a:solidFill>
                <a:latin typeface="MrEavesXLSanOT" panose="020B0603060502020204" pitchFamily="34" charset="77"/>
              </a:rPr>
              <a:t>Start early with languages</a:t>
            </a:r>
          </a:p>
          <a:p>
            <a:pPr marL="701675" lvl="1" indent="-457200">
              <a:spcBef>
                <a:spcPts val="600"/>
              </a:spcBef>
              <a:spcAft>
                <a:spcPts val="300"/>
              </a:spcAft>
            </a:pPr>
            <a: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  <a:t>Almost all language sequences begin in the fall; small classes allow good feedback for first year students; workload is steady and spread out.</a:t>
            </a:r>
            <a:br>
              <a:rPr lang="en-US" sz="230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endParaRPr lang="en-US" sz="23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473075" indent="-457200">
              <a:spcBef>
                <a:spcPts val="600"/>
              </a:spcBef>
              <a:spcAft>
                <a:spcPts val="300"/>
              </a:spcAft>
            </a:pPr>
            <a:r>
              <a:rPr lang="en-US" sz="3500" dirty="0">
                <a:solidFill>
                  <a:schemeClr val="bg1"/>
                </a:solidFill>
                <a:latin typeface="MrEavesXLSanOT" panose="020B0603060502020204" pitchFamily="34" charset="77"/>
              </a:rPr>
              <a:t>It is typical that musically inclined students take a ½ - credit ensemble and/or lessons in addition to their four standard academic courses</a:t>
            </a:r>
          </a:p>
        </p:txBody>
      </p:sp>
    </p:spTree>
    <p:extLst>
      <p:ext uri="{BB962C8B-B14F-4D97-AF65-F5344CB8AC3E}">
        <p14:creationId xmlns:p14="http://schemas.microsoft.com/office/powerpoint/2010/main" val="36980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irst-Year Academic Advising at Bowdoin">
            <a:hlinkClick r:id="" action="ppaction://media"/>
            <a:extLst>
              <a:ext uri="{FF2B5EF4-FFF2-40B4-BE49-F238E27FC236}">
                <a16:creationId xmlns:a16="http://schemas.microsoft.com/office/drawing/2014/main" id="{4A4052AC-757F-4AA6-9445-2A55B4273F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5440" y="414020"/>
            <a:ext cx="11496040" cy="624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63" y="503853"/>
            <a:ext cx="9601200" cy="1728984"/>
          </a:xfrm>
        </p:spPr>
        <p:txBody>
          <a:bodyPr anchor="t"/>
          <a:lstStyle/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PROCESS: Holds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6F5E-BEBF-4D03-BD2C-DBD33E4B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098" y="1981201"/>
            <a:ext cx="6766091" cy="4372946"/>
          </a:xfrm>
          <a:noFill/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26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Before meeting with your advisor:</a:t>
            </a:r>
          </a:p>
          <a:p>
            <a:pPr>
              <a:buClr>
                <a:srgbClr val="00506A"/>
              </a:buClr>
            </a:pPr>
            <a:r>
              <a:rPr lang="en-US" sz="2600" dirty="0">
                <a:solidFill>
                  <a:schemeClr val="bg1"/>
                </a:solidFill>
                <a:latin typeface="MrEavesXLSanOT" panose="020B0603060502020204" pitchFamily="34" charset="77"/>
              </a:rPr>
              <a:t>Be sure all holds are cleared, except your advisor hold. </a:t>
            </a:r>
          </a:p>
          <a:p>
            <a:pPr>
              <a:buClr>
                <a:srgbClr val="00506A"/>
              </a:buClr>
            </a:pPr>
            <a:r>
              <a:rPr lang="en-US" sz="2600" dirty="0">
                <a:solidFill>
                  <a:schemeClr val="bg1"/>
                </a:solidFill>
                <a:latin typeface="MrEavesXLSanOT" panose="020B0603060502020204" pitchFamily="34" charset="77"/>
              </a:rPr>
              <a:t>Holds are listed on your student page in Polaris under the “Holds” tab on your Academic Profile, directly under your Personal Profile. </a:t>
            </a:r>
          </a:p>
          <a:p>
            <a:pPr>
              <a:buClr>
                <a:srgbClr val="00506A"/>
              </a:buClr>
            </a:pPr>
            <a:r>
              <a:rPr lang="en-US" sz="2600" dirty="0">
                <a:solidFill>
                  <a:schemeClr val="bg1"/>
                </a:solidFill>
                <a:latin typeface="MrEavesXLSanOT" panose="020B0603060502020204" pitchFamily="34" charset="77"/>
              </a:rPr>
              <a:t>You may need to contact Student Aid, the Bursar or Health Services or fill out your Enrollment Form.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b="1" dirty="0">
                <a:solidFill>
                  <a:srgbClr val="FFFF00"/>
                </a:solidFill>
                <a:latin typeface="MrEavesXLSanOT" panose="020B0603060502020204" pitchFamily="34" charset="77"/>
              </a:rPr>
              <a:t>Neglecting any of these may result in not being able to register.</a:t>
            </a:r>
          </a:p>
          <a:p>
            <a:pPr marL="0" indent="0">
              <a:buNone/>
            </a:pPr>
            <a:endParaRPr lang="en-US" sz="25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689A18-BBE3-4215-8456-E69329E9B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63" y="2029644"/>
            <a:ext cx="4276060" cy="4276060"/>
          </a:xfrm>
          <a:prstGeom prst="rect">
            <a:avLst/>
          </a:prstGeom>
          <a:noFill/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9810AA8-D5B8-44CF-A476-76A579347545}"/>
              </a:ext>
            </a:extLst>
          </p:cNvPr>
          <p:cNvSpPr/>
          <p:nvPr/>
        </p:nvSpPr>
        <p:spPr>
          <a:xfrm>
            <a:off x="3317358" y="4625163"/>
            <a:ext cx="1041991" cy="489097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6F5E-BEBF-4D03-BD2C-DBD33E4B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563" y="1981201"/>
            <a:ext cx="5954232" cy="4249117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u="sng" dirty="0">
                <a:solidFill>
                  <a:schemeClr val="bg1"/>
                </a:solidFill>
                <a:latin typeface="MrEavesXLSanOT" panose="020B0603060502020204" pitchFamily="34" charset="77"/>
              </a:rPr>
              <a:t>Before meeting with your advisor: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506A"/>
              </a:buClr>
            </a:pPr>
            <a:r>
              <a:rPr lang="en-US" sz="2600" dirty="0">
                <a:solidFill>
                  <a:schemeClr val="bg1"/>
                </a:solidFill>
                <a:latin typeface="MrEavesXLSanOT" panose="020B0603060502020204" pitchFamily="34" charset="77"/>
              </a:rPr>
              <a:t>Take a look at your Placements on Polaris under the “Placements” tab on your Academic Profile.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506A"/>
              </a:buClr>
              <a:buNone/>
            </a:pPr>
            <a:endParaRPr lang="en-US" sz="2600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506A"/>
              </a:buClr>
              <a:buNone/>
            </a:pPr>
            <a:r>
              <a:rPr lang="en-US" sz="2600" dirty="0">
                <a:solidFill>
                  <a:schemeClr val="bg1"/>
                </a:solidFill>
                <a:latin typeface="MrEavesXLSanOT" panose="020B0603060502020204" pitchFamily="34" charset="77"/>
              </a:rPr>
              <a:t>Making sure you understand where you need to start in the curriculum is imperative.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500" u="sng" dirty="0">
              <a:solidFill>
                <a:schemeClr val="bg1"/>
              </a:solidFill>
              <a:latin typeface="MrEavesXLSanOT" panose="020B0603060502020204" pitchFamily="34" charset="77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MrEavesXLSanOT" panose="020B0603060502020204" pitchFamily="34" charset="77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9810AA8-D5B8-44CF-A476-76A579347545}"/>
              </a:ext>
            </a:extLst>
          </p:cNvPr>
          <p:cNvSpPr/>
          <p:nvPr/>
        </p:nvSpPr>
        <p:spPr>
          <a:xfrm>
            <a:off x="3317358" y="4625163"/>
            <a:ext cx="1041991" cy="489097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6049B2-6A9E-4C7D-BC75-53329F235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63" y="1923974"/>
            <a:ext cx="3970697" cy="443017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64A5918-88B5-4C29-9393-0B91D9F57A89}"/>
              </a:ext>
            </a:extLst>
          </p:cNvPr>
          <p:cNvSpPr/>
          <p:nvPr/>
        </p:nvSpPr>
        <p:spPr>
          <a:xfrm>
            <a:off x="1977657" y="3682409"/>
            <a:ext cx="1141228" cy="538717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E57955-8CF1-BC41-AE5F-A7C0C3A59AB6}"/>
              </a:ext>
            </a:extLst>
          </p:cNvPr>
          <p:cNvSpPr txBox="1">
            <a:spLocks/>
          </p:cNvSpPr>
          <p:nvPr/>
        </p:nvSpPr>
        <p:spPr>
          <a:xfrm>
            <a:off x="738963" y="503853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PROCESS: Placements  </a:t>
            </a:r>
          </a:p>
        </p:txBody>
      </p:sp>
    </p:spTree>
    <p:extLst>
      <p:ext uri="{BB962C8B-B14F-4D97-AF65-F5344CB8AC3E}">
        <p14:creationId xmlns:p14="http://schemas.microsoft.com/office/powerpoint/2010/main" val="280632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Student Orientation to Classfinder">
            <a:hlinkClick r:id="" action="ppaction://media"/>
            <a:extLst>
              <a:ext uri="{FF2B5EF4-FFF2-40B4-BE49-F238E27FC236}">
                <a16:creationId xmlns:a16="http://schemas.microsoft.com/office/drawing/2014/main" id="{FAFF002E-E6D1-4E9E-9CC1-FC142D45EFA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26851" y="1894641"/>
            <a:ext cx="7893326" cy="44595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2F4775B-A0C7-1B46-893A-2D153CF14B1E}"/>
              </a:ext>
            </a:extLst>
          </p:cNvPr>
          <p:cNvSpPr txBox="1">
            <a:spLocks/>
          </p:cNvSpPr>
          <p:nvPr/>
        </p:nvSpPr>
        <p:spPr>
          <a:xfrm>
            <a:off x="738963" y="503853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PROCESS: </a:t>
            </a:r>
            <a:r>
              <a:rPr lang="en-US" sz="5400" b="0" dirty="0" err="1">
                <a:solidFill>
                  <a:schemeClr val="bg1"/>
                </a:solidFill>
                <a:latin typeface="MrEavesXLSanOT" panose="020B0603060502020204" pitchFamily="34" charset="77"/>
              </a:rPr>
              <a:t>Classfinder</a:t>
            </a:r>
            <a:endParaRPr lang="en-US" sz="5400" b="0" dirty="0">
              <a:solidFill>
                <a:schemeClr val="bg1"/>
              </a:solidFill>
              <a:latin typeface="MrEavesXLSanOT" panose="020B06030605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4955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0D0326A-3A68-421E-8DB3-5A1235373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469" y="1844298"/>
            <a:ext cx="8179106" cy="3388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F5B31E-47D6-4293-AADE-F22585DAFCDC}"/>
              </a:ext>
            </a:extLst>
          </p:cNvPr>
          <p:cNvSpPr txBox="1"/>
          <p:nvPr/>
        </p:nvSpPr>
        <p:spPr>
          <a:xfrm>
            <a:off x="240091" y="5232358"/>
            <a:ext cx="2298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rEavesXLSanOTBook" panose="020B0503060502020202" pitchFamily="34" charset="77"/>
              </a:rPr>
              <a:t>To request a course, choose the Add button, or enter a CRN on the “enter CRN” tab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0830A6-95CE-4D6A-A5EE-2DCDAFB2C1CE}"/>
              </a:ext>
            </a:extLst>
          </p:cNvPr>
          <p:cNvSpPr txBox="1"/>
          <p:nvPr/>
        </p:nvSpPr>
        <p:spPr>
          <a:xfrm>
            <a:off x="3610760" y="5334619"/>
            <a:ext cx="5543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rEavesXLSanOTBook" panose="020B0503060502020202" pitchFamily="34" charset="77"/>
              </a:rPr>
              <a:t>CRNs can be added one at a time or all together. </a:t>
            </a:r>
          </a:p>
          <a:p>
            <a:r>
              <a:rPr lang="en-US" dirty="0">
                <a:solidFill>
                  <a:schemeClr val="bg1"/>
                </a:solidFill>
                <a:latin typeface="MrEavesXLSanOTBook" panose="020B0503060502020202" pitchFamily="34" charset="77"/>
              </a:rPr>
              <a:t>Important exception:  classes with required labs/sections must have both the “lecture” and “lab” CRN values entered in the same ”Add to Summary”.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DF4791-29A3-4BEC-A1D6-B785114A6AC4}"/>
              </a:ext>
            </a:extLst>
          </p:cNvPr>
          <p:cNvSpPr txBox="1"/>
          <p:nvPr/>
        </p:nvSpPr>
        <p:spPr>
          <a:xfrm>
            <a:off x="9653208" y="5526889"/>
            <a:ext cx="2298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MrEavesXLSanOT" panose="020B0603060502020204" pitchFamily="34" charset="77"/>
              </a:rPr>
              <a:t>After requests are made, be sure to click “SUBMIT”.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3A4256-FD5F-43A3-BB4F-4A6FC610C9B9}"/>
              </a:ext>
            </a:extLst>
          </p:cNvPr>
          <p:cNvCxnSpPr>
            <a:cxnSpLocks/>
          </p:cNvCxnSpPr>
          <p:nvPr/>
        </p:nvCxnSpPr>
        <p:spPr>
          <a:xfrm flipV="1">
            <a:off x="2026798" y="2539083"/>
            <a:ext cx="1023989" cy="238344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D7CC2C-02B3-4E03-B53B-618266DC0641}"/>
              </a:ext>
            </a:extLst>
          </p:cNvPr>
          <p:cNvCxnSpPr>
            <a:cxnSpLocks/>
          </p:cNvCxnSpPr>
          <p:nvPr/>
        </p:nvCxnSpPr>
        <p:spPr>
          <a:xfrm flipV="1">
            <a:off x="2307265" y="3271495"/>
            <a:ext cx="6847045" cy="204645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D1F5D6B6-57CD-0A44-A60E-EF48FC349971}"/>
              </a:ext>
            </a:extLst>
          </p:cNvPr>
          <p:cNvSpPr txBox="1">
            <a:spLocks/>
          </p:cNvSpPr>
          <p:nvPr/>
        </p:nvSpPr>
        <p:spPr>
          <a:xfrm>
            <a:off x="716375" y="519769"/>
            <a:ext cx="9601200" cy="172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solidFill>
                  <a:schemeClr val="bg1"/>
                </a:solidFill>
                <a:latin typeface="MrEavesXLSanOTBook" panose="020B0503060502020202" pitchFamily="34" charset="77"/>
              </a:rPr>
              <a:t>REGISTRATION</a:t>
            </a:r>
            <a:br>
              <a:rPr lang="en-US" b="0" dirty="0">
                <a:solidFill>
                  <a:schemeClr val="bg1"/>
                </a:solidFill>
                <a:latin typeface="MrEavesXLSanOT" panose="020B0603060502020204" pitchFamily="34" charset="77"/>
              </a:rPr>
            </a:br>
            <a:r>
              <a:rPr lang="en-US" sz="5400" b="0" dirty="0">
                <a:solidFill>
                  <a:schemeClr val="bg1"/>
                </a:solidFill>
                <a:latin typeface="MrEavesXLSanOT" panose="020B0603060502020204" pitchFamily="34" charset="77"/>
              </a:rPr>
              <a:t>The PROCESS: Requesting Classes</a:t>
            </a:r>
          </a:p>
        </p:txBody>
      </p:sp>
    </p:spTree>
    <p:extLst>
      <p:ext uri="{BB962C8B-B14F-4D97-AF65-F5344CB8AC3E}">
        <p14:creationId xmlns:p14="http://schemas.microsoft.com/office/powerpoint/2010/main" val="6946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533</TotalTime>
  <Words>1257</Words>
  <Application>Microsoft Office PowerPoint</Application>
  <PresentationFormat>Widescreen</PresentationFormat>
  <Paragraphs>135</Paragraphs>
  <Slides>16</Slides>
  <Notes>16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Garamond</vt:lpstr>
      <vt:lpstr>MrEavesXLSanOT</vt:lpstr>
      <vt:lpstr>MrEavesXLSanOTBook</vt:lpstr>
      <vt:lpstr>Wingdings</vt:lpstr>
      <vt:lpstr>Diamond Grid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REGISTRATION The PROCESS: Holds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Academic Policy,  Registration and Polaris</dc:title>
  <dc:creator>Martina Duncan</dc:creator>
  <cp:lastModifiedBy>Cassaundra</cp:lastModifiedBy>
  <cp:revision>224</cp:revision>
  <dcterms:created xsi:type="dcterms:W3CDTF">2021-08-10T16:19:13Z</dcterms:created>
  <dcterms:modified xsi:type="dcterms:W3CDTF">2021-09-09T18:28:28Z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